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30"/>
    <p:restoredTop sz="94680"/>
  </p:normalViewPr>
  <p:slideViewPr>
    <p:cSldViewPr snapToGrid="0" snapToObjects="1">
      <p:cViewPr>
        <p:scale>
          <a:sx n="130" d="100"/>
          <a:sy n="130" d="100"/>
        </p:scale>
        <p:origin x="664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26E11-5A93-AB41-B094-81A5ADC19807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F567C-7935-6E44-91D7-AB7C97490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9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B50-2B2E-764F-90F1-E46C6BBF2E38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B50-2B2E-764F-90F1-E46C6BBF2E38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B50-2B2E-764F-90F1-E46C6BBF2E38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B50-2B2E-764F-90F1-E46C6BBF2E38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B50-2B2E-764F-90F1-E46C6BBF2E38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B50-2B2E-764F-90F1-E46C6BBF2E38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B50-2B2E-764F-90F1-E46C6BBF2E38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B50-2B2E-764F-90F1-E46C6BBF2E38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B50-2B2E-764F-90F1-E46C6BBF2E38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B50-2B2E-764F-90F1-E46C6BBF2E38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B50-2B2E-764F-90F1-E46C6BBF2E38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03B50-2B2E-764F-90F1-E46C6BBF2E38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9626" y="360363"/>
            <a:ext cx="10792918" cy="1468437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ICEBERG: Imagery Cyberinfrastructure and Extensible Building Blocks to Enhance Research in the Geosciences</a:t>
            </a:r>
            <a:endParaRPr 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28" name="Picture 4" descr="mage result for rutgers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526" y="4738593"/>
            <a:ext cx="1974954" cy="69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071" y="4777886"/>
            <a:ext cx="3611880" cy="612648"/>
          </a:xfrm>
          <a:prstGeom prst="rect">
            <a:avLst/>
          </a:prstGeom>
        </p:spPr>
      </p:pic>
      <p:pic>
        <p:nvPicPr>
          <p:cNvPr id="1030" name="Picture 6" descr="mage result for UC Boulder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433" y="5719791"/>
            <a:ext cx="3405256" cy="68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UC Santa Barbara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417" y="5566929"/>
            <a:ext cx="2147583" cy="9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ge result for northern arizona university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660" y="5410229"/>
            <a:ext cx="2536340" cy="130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9822" y="2067294"/>
            <a:ext cx="1201764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Century Gothic" charset="0"/>
                <a:ea typeface="Century Gothic" charset="0"/>
                <a:cs typeface="Century Gothic" charset="0"/>
              </a:rPr>
              <a:t>Heather Lynch (Department of Ecology &amp; Evolution/Institute for Advanced Computational Science, Stony Brook University)</a:t>
            </a:r>
          </a:p>
          <a:p>
            <a:endParaRPr lang="en-US" sz="15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1500" dirty="0" err="1" smtClean="0">
                <a:latin typeface="Century Gothic" charset="0"/>
                <a:ea typeface="Century Gothic" charset="0"/>
                <a:cs typeface="Century Gothic" charset="0"/>
              </a:rPr>
              <a:t>Shantenu</a:t>
            </a:r>
            <a:r>
              <a:rPr lang="en-US" sz="15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sz="1500" dirty="0" err="1" smtClean="0">
                <a:latin typeface="Century Gothic" charset="0"/>
                <a:ea typeface="Century Gothic" charset="0"/>
                <a:cs typeface="Century Gothic" charset="0"/>
              </a:rPr>
              <a:t>Jha</a:t>
            </a:r>
            <a:r>
              <a:rPr lang="en-US" sz="1500" dirty="0" smtClean="0">
                <a:latin typeface="Century Gothic" charset="0"/>
                <a:ea typeface="Century Gothic" charset="0"/>
                <a:cs typeface="Century Gothic" charset="0"/>
              </a:rPr>
              <a:t> (Department of Electrical and Computer Engineering, Rutgers University)</a:t>
            </a:r>
            <a:endParaRPr lang="en-US" sz="1500" dirty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sz="15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1500" dirty="0" smtClean="0">
                <a:latin typeface="Century Gothic" charset="0"/>
                <a:ea typeface="Century Gothic" charset="0"/>
                <a:cs typeface="Century Gothic" charset="0"/>
              </a:rPr>
              <a:t>Vena Chu (Department of Geography, University of California Santa Barbara)</a:t>
            </a:r>
          </a:p>
          <a:p>
            <a:endParaRPr lang="en-US" sz="15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1500" dirty="0" smtClean="0">
                <a:latin typeface="Century Gothic" charset="0"/>
                <a:ea typeface="Century Gothic" charset="0"/>
                <a:cs typeface="Century Gothic" charset="0"/>
              </a:rPr>
              <a:t>Mike Willis (Department of Geological Sciences, University of Colorado Boulder)</a:t>
            </a:r>
          </a:p>
          <a:p>
            <a:endParaRPr lang="en-US" sz="15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1500" dirty="0" smtClean="0">
                <a:latin typeface="Century Gothic" charset="0"/>
                <a:ea typeface="Century Gothic" charset="0"/>
                <a:cs typeface="Century Gothic" charset="0"/>
              </a:rPr>
              <a:t>Mark Salvatore (Department of Physics and Astronomy, Northern Arizona University)</a:t>
            </a:r>
            <a:endParaRPr lang="en-US" sz="15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36" name="Picture 12" descr="mage result for earthcube geosciences research logo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3" y="102052"/>
            <a:ext cx="2014414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68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4735" y="292308"/>
            <a:ext cx="11317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Century Gothic" charset="0"/>
                <a:ea typeface="Century Gothic" charset="0"/>
                <a:cs typeface="Century Gothic" charset="0"/>
              </a:rPr>
              <a:t>Science Challenge:</a:t>
            </a: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0630" y="5585106"/>
            <a:ext cx="10800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The 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research objective of this 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project is 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to 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understand the 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biological, geological, and hydrological functioning of the polar regions 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at spatial </a:t>
            </a:r>
            <a:r>
              <a:rPr lang="en-US" b="1" dirty="0" smtClean="0">
                <a:latin typeface="Century Gothic" charset="0"/>
                <a:ea typeface="Century Gothic" charset="0"/>
                <a:cs typeface="Century Gothic" charset="0"/>
              </a:rPr>
              <a:t>scales heretofore 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beyond the reach of individual PIs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, and to 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develop tools for imagery-enabled </a:t>
            </a:r>
            <a:r>
              <a:rPr lang="en-US" b="1" dirty="0" smtClean="0">
                <a:latin typeface="Century Gothic" charset="0"/>
                <a:ea typeface="Century Gothic" charset="0"/>
                <a:cs typeface="Century Gothic" charset="0"/>
              </a:rPr>
              <a:t>science that 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can be applied globally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.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868649" y="-38552"/>
            <a:ext cx="3473970" cy="720604"/>
            <a:chOff x="5868649" y="-38552"/>
            <a:chExt cx="3473970" cy="720604"/>
          </a:xfrm>
        </p:grpSpPr>
        <p:sp>
          <p:nvSpPr>
            <p:cNvPr id="7" name="Freeform 6"/>
            <p:cNvSpPr/>
            <p:nvPr/>
          </p:nvSpPr>
          <p:spPr>
            <a:xfrm>
              <a:off x="5868649" y="553919"/>
              <a:ext cx="1996111" cy="128133"/>
            </a:xfrm>
            <a:custGeom>
              <a:avLst/>
              <a:gdLst>
                <a:gd name="connsiteX0" fmla="*/ 87028 w 2098129"/>
                <a:gd name="connsiteY0" fmla="*/ 717 h 136435"/>
                <a:gd name="connsiteX1" fmla="*/ 1998274 w 2098129"/>
                <a:gd name="connsiteY1" fmla="*/ 15707 h 136435"/>
                <a:gd name="connsiteX2" fmla="*/ 109513 w 2098129"/>
                <a:gd name="connsiteY2" fmla="*/ 68173 h 136435"/>
                <a:gd name="connsiteX3" fmla="*/ 214444 w 2098129"/>
                <a:gd name="connsiteY3" fmla="*/ 68173 h 136435"/>
                <a:gd name="connsiteX4" fmla="*/ 2013264 w 2098129"/>
                <a:gd name="connsiteY4" fmla="*/ 135629 h 136435"/>
                <a:gd name="connsiteX5" fmla="*/ 1743441 w 2098129"/>
                <a:gd name="connsiteY5" fmla="*/ 15707 h 136435"/>
                <a:gd name="connsiteX6" fmla="*/ 1188805 w 2098129"/>
                <a:gd name="connsiteY6" fmla="*/ 135629 h 136435"/>
                <a:gd name="connsiteX7" fmla="*/ 739100 w 2098129"/>
                <a:gd name="connsiteY7" fmla="*/ 717 h 136435"/>
                <a:gd name="connsiteX8" fmla="*/ 521743 w 2098129"/>
                <a:gd name="connsiteY8" fmla="*/ 83163 h 136435"/>
                <a:gd name="connsiteX9" fmla="*/ 131999 w 2098129"/>
                <a:gd name="connsiteY9" fmla="*/ 105648 h 136435"/>
                <a:gd name="connsiteX10" fmla="*/ 1436143 w 2098129"/>
                <a:gd name="connsiteY10" fmla="*/ 75668 h 136435"/>
                <a:gd name="connsiteX11" fmla="*/ 469277 w 2098129"/>
                <a:gd name="connsiteY11" fmla="*/ 128133 h 136435"/>
                <a:gd name="connsiteX12" fmla="*/ 2050739 w 2098129"/>
                <a:gd name="connsiteY12" fmla="*/ 90658 h 136435"/>
                <a:gd name="connsiteX13" fmla="*/ 2050739 w 2098129"/>
                <a:gd name="connsiteY13" fmla="*/ 90658 h 13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8129" h="136435">
                  <a:moveTo>
                    <a:pt x="87028" y="717"/>
                  </a:moveTo>
                  <a:lnTo>
                    <a:pt x="1998274" y="15707"/>
                  </a:lnTo>
                  <a:cubicBezTo>
                    <a:pt x="2002022" y="26950"/>
                    <a:pt x="406818" y="59429"/>
                    <a:pt x="109513" y="68173"/>
                  </a:cubicBezTo>
                  <a:cubicBezTo>
                    <a:pt x="-187792" y="76917"/>
                    <a:pt x="214444" y="68173"/>
                    <a:pt x="214444" y="68173"/>
                  </a:cubicBezTo>
                  <a:cubicBezTo>
                    <a:pt x="531736" y="79416"/>
                    <a:pt x="1758431" y="144373"/>
                    <a:pt x="2013264" y="135629"/>
                  </a:cubicBezTo>
                  <a:cubicBezTo>
                    <a:pt x="2268097" y="126885"/>
                    <a:pt x="1880851" y="15707"/>
                    <a:pt x="1743441" y="15707"/>
                  </a:cubicBezTo>
                  <a:cubicBezTo>
                    <a:pt x="1606031" y="15707"/>
                    <a:pt x="1356195" y="138127"/>
                    <a:pt x="1188805" y="135629"/>
                  </a:cubicBezTo>
                  <a:cubicBezTo>
                    <a:pt x="1021415" y="133131"/>
                    <a:pt x="850277" y="9461"/>
                    <a:pt x="739100" y="717"/>
                  </a:cubicBezTo>
                  <a:cubicBezTo>
                    <a:pt x="627923" y="-8027"/>
                    <a:pt x="622926" y="65675"/>
                    <a:pt x="521743" y="83163"/>
                  </a:cubicBezTo>
                  <a:cubicBezTo>
                    <a:pt x="420560" y="100651"/>
                    <a:pt x="-20401" y="106897"/>
                    <a:pt x="131999" y="105648"/>
                  </a:cubicBezTo>
                  <a:cubicBezTo>
                    <a:pt x="284399" y="104399"/>
                    <a:pt x="1379930" y="71921"/>
                    <a:pt x="1436143" y="75668"/>
                  </a:cubicBezTo>
                  <a:cubicBezTo>
                    <a:pt x="1492356" y="79416"/>
                    <a:pt x="469277" y="128133"/>
                    <a:pt x="469277" y="128133"/>
                  </a:cubicBezTo>
                  <a:lnTo>
                    <a:pt x="2050739" y="90658"/>
                  </a:lnTo>
                  <a:lnTo>
                    <a:pt x="2050739" y="90658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66678" y="-38552"/>
              <a:ext cx="23759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entury Gothic" charset="0"/>
                  <a:ea typeface="Century Gothic" charset="0"/>
                  <a:cs typeface="Century Gothic" charset="0"/>
                </a:rPr>
                <a:t>Opportunity</a:t>
              </a:r>
              <a:endParaRPr lang="en-US" sz="24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5534" y="192281"/>
              <a:ext cx="412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entury Gothic" charset="0"/>
                  <a:ea typeface="Century Gothic" charset="0"/>
                  <a:cs typeface="Century Gothic" charset="0"/>
                </a:rPr>
                <a:t>^</a:t>
              </a:r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03158" y="1339128"/>
            <a:ext cx="10560569" cy="1255447"/>
            <a:chOff x="903158" y="1339128"/>
            <a:chExt cx="10560569" cy="1255447"/>
          </a:xfrm>
        </p:grpSpPr>
        <p:sp>
          <p:nvSpPr>
            <p:cNvPr id="10" name="TextBox 9"/>
            <p:cNvSpPr txBox="1"/>
            <p:nvPr/>
          </p:nvSpPr>
          <p:spPr>
            <a:xfrm>
              <a:off x="903158" y="1339128"/>
              <a:ext cx="31554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entury Gothic" charset="0"/>
                  <a:ea typeface="Century Gothic" charset="0"/>
                  <a:cs typeface="Century Gothic" charset="0"/>
                </a:rPr>
                <a:t>Petabytes of high-resolution satellite imagery</a:t>
              </a:r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91404" y="1339128"/>
              <a:ext cx="31554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entury Gothic" charset="0"/>
                  <a:ea typeface="Century Gothic" charset="0"/>
                  <a:cs typeface="Century Gothic" charset="0"/>
                </a:rPr>
                <a:t>New analytical tools (e.g., machine learning)</a:t>
              </a:r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79648" y="1339128"/>
              <a:ext cx="37840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entury Gothic" charset="0"/>
                  <a:ea typeface="Century Gothic" charset="0"/>
                  <a:cs typeface="Century Gothic" charset="0"/>
                </a:rPr>
                <a:t>High performance and distributed computing resources</a:t>
              </a:r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53891" y="1477627"/>
              <a:ext cx="442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entury Gothic" charset="0"/>
                  <a:ea typeface="Century Gothic" charset="0"/>
                  <a:cs typeface="Century Gothic" charset="0"/>
                </a:rPr>
                <a:t>+</a:t>
              </a:r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42137" y="1477627"/>
              <a:ext cx="442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entury Gothic" charset="0"/>
                  <a:ea typeface="Century Gothic" charset="0"/>
                  <a:cs typeface="Century Gothic" charset="0"/>
                </a:rPr>
                <a:t>+</a:t>
              </a:r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03553" y="2225243"/>
              <a:ext cx="442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entury Gothic" charset="0"/>
                  <a:ea typeface="Century Gothic" charset="0"/>
                  <a:cs typeface="Century Gothic" charset="0"/>
                </a:rPr>
                <a:t>= </a:t>
              </a:r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88925" y="2225243"/>
              <a:ext cx="6106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entury Gothic" charset="0"/>
                  <a:ea typeface="Century Gothic" charset="0"/>
                  <a:cs typeface="Century Gothic" charset="0"/>
                </a:rPr>
                <a:t>R</a:t>
              </a:r>
              <a:r>
                <a:rPr lang="en-US" dirty="0" smtClean="0">
                  <a:latin typeface="Century Gothic" charset="0"/>
                  <a:ea typeface="Century Gothic" charset="0"/>
                  <a:cs typeface="Century Gothic" charset="0"/>
                </a:rPr>
                <a:t>evolution in imagery-enabled science</a:t>
              </a:r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42745" y="3016984"/>
            <a:ext cx="10878298" cy="2308324"/>
            <a:chOff x="742745" y="3016984"/>
            <a:chExt cx="10878298" cy="230832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45" y="3168587"/>
              <a:ext cx="3892296" cy="190804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908150" y="3016984"/>
              <a:ext cx="6712893" cy="23083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 smtClean="0">
                  <a:latin typeface="Century Gothic" charset="0"/>
                  <a:ea typeface="Century Gothic" charset="0"/>
                  <a:cs typeface="Century Gothic" charset="0"/>
                </a:rPr>
                <a:t>Rapid rise in the use of sub-meter spatial resolution imagery for polar science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latin typeface="Century Gothic" charset="0"/>
                  <a:ea typeface="Century Gothic" charset="0"/>
                  <a:cs typeface="Century Gothic" charset="0"/>
                </a:rPr>
                <a:t>Many pilot demonstrations but few “at scale”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latin typeface="Century Gothic" charset="0"/>
                  <a:ea typeface="Century Gothic" charset="0"/>
                  <a:cs typeface="Century Gothic" charset="0"/>
                </a:rPr>
                <a:t>What’s the barrier to scaling up early successes in imagery-enabled science? Barriers to the flow of data, limited experience with HPDC systems, reliant on commercial software that is difficult to parallelize due to licensing issue</a:t>
              </a:r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07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cticDEM Releas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66" y="147549"/>
            <a:ext cx="6276975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pgc.umn.edu/files/2017/09/arcticdem-release6-gallery-lena-1024x7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953" y="252324"/>
            <a:ext cx="5054099" cy="373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63260" y="3989294"/>
            <a:ext cx="419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entury Gothic" charset="0"/>
                <a:ea typeface="Century Gothic" charset="0"/>
                <a:cs typeface="Century Gothic" charset="0"/>
              </a:rPr>
              <a:t>Yakutsk on the Lena River, Siberia</a:t>
            </a:r>
            <a:endParaRPr lang="en-US" sz="1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35710" y="6487654"/>
            <a:ext cx="5425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Century Gothic" charset="0"/>
                <a:ea typeface="Century Gothic" charset="0"/>
                <a:cs typeface="Century Gothic" charset="0"/>
              </a:rPr>
              <a:t>Images and </a:t>
            </a:r>
            <a:r>
              <a:rPr lang="en-US" sz="1400" smtClean="0">
                <a:latin typeface="Century Gothic" charset="0"/>
                <a:ea typeface="Century Gothic" charset="0"/>
                <a:cs typeface="Century Gothic" charset="0"/>
              </a:rPr>
              <a:t>figures courtesy </a:t>
            </a:r>
            <a:r>
              <a:rPr lang="en-US" sz="1400" dirty="0" smtClean="0">
                <a:latin typeface="Century Gothic" charset="0"/>
                <a:ea typeface="Century Gothic" charset="0"/>
                <a:cs typeface="Century Gothic" charset="0"/>
              </a:rPr>
              <a:t>of the </a:t>
            </a:r>
            <a:r>
              <a:rPr lang="en-US" sz="1400" smtClean="0">
                <a:latin typeface="Century Gothic" charset="0"/>
                <a:ea typeface="Century Gothic" charset="0"/>
                <a:cs typeface="Century Gothic" charset="0"/>
              </a:rPr>
              <a:t>Polar Geospatial Center</a:t>
            </a:r>
            <a:endParaRPr lang="en-US" sz="1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9430" y="5096656"/>
            <a:ext cx="555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H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igh resolution terrain data is now available for </a:t>
            </a:r>
            <a:r>
              <a:rPr lang="en-US" b="1" dirty="0" smtClean="0">
                <a:latin typeface="Century Gothic" charset="0"/>
                <a:ea typeface="Century Gothic" charset="0"/>
                <a:cs typeface="Century Gothic" charset="0"/>
              </a:rPr>
              <a:t>97.4%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 of the Arctic. (Source: PGC)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2" y="226141"/>
            <a:ext cx="4332748" cy="3249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13" y="593303"/>
            <a:ext cx="5481484" cy="2515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5744" y="3834580"/>
            <a:ext cx="10962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entury Gothic" charset="0"/>
                <a:ea typeface="Century Gothic" charset="0"/>
                <a:cs typeface="Century Gothic" charset="0"/>
              </a:rPr>
              <a:t>‘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horizon scan’ style discussion to identify the most critical bottlenecks (current or near-term) for the effective use of polar imagery across the polar </a:t>
            </a:r>
            <a:r>
              <a:rPr lang="en-US">
                <a:latin typeface="Century Gothic" charset="0"/>
                <a:ea typeface="Century Gothic" charset="0"/>
                <a:cs typeface="Century Gothic" charset="0"/>
              </a:rPr>
              <a:t>science </a:t>
            </a:r>
            <a:r>
              <a:rPr lang="en-US" smtClean="0">
                <a:latin typeface="Century Gothic" charset="0"/>
                <a:ea typeface="Century Gothic" charset="0"/>
                <a:cs typeface="Century Gothic" charset="0"/>
              </a:rPr>
              <a:t>community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0441" y="4702138"/>
            <a:ext cx="11071122" cy="1754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Lessons learned*:</a:t>
            </a:r>
          </a:p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(1) Imagery transfer a major barrier to large-scale analysis </a:t>
            </a:r>
          </a:p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(2) Many analysis methods reliant on proprietary software difficult (or too expensive) to parallelize</a:t>
            </a:r>
          </a:p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(3) Many boutique solutions but few “production grade” pipelines for scaling up techniques demonstrated in smaller pilot projects</a:t>
            </a:r>
          </a:p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(4) Entry barrier to moving to HPC too high for many in the community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88078" y="6493025"/>
            <a:ext cx="66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* Shared themes with the </a:t>
            </a:r>
            <a:r>
              <a:rPr lang="en-US" dirty="0" err="1" smtClean="0">
                <a:latin typeface="Century Gothic" charset="0"/>
                <a:ea typeface="Century Gothic" charset="0"/>
                <a:cs typeface="Century Gothic" charset="0"/>
              </a:rPr>
              <a:t>Pangeo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 presentation Sept. 28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11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5" y="0"/>
            <a:ext cx="492099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0575" y="2998839"/>
            <a:ext cx="4813709" cy="3859161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31565" y="1504335"/>
            <a:ext cx="6637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Identifying photosynthetic 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microbial colonies in the McMurdo Dry Valleys 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using Worldview-based 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Normalized Difference 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Vegetation Index 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(NDVI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).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6298" y="235974"/>
            <a:ext cx="5968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7030A0"/>
                </a:solidFill>
                <a:latin typeface="Century Gothic" charset="0"/>
                <a:ea typeface="Century Gothic" charset="0"/>
                <a:cs typeface="Century Gothic" charset="0"/>
              </a:rPr>
              <a:t>Examples of imagery-enabled geosciences to be extended by the proposed CI development</a:t>
            </a:r>
            <a:r>
              <a:rPr lang="en-US" i="1" dirty="0" smtClean="0">
                <a:solidFill>
                  <a:srgbClr val="7030A0"/>
                </a:solidFill>
                <a:latin typeface="Century Gothic" charset="0"/>
                <a:ea typeface="Century Gothic" charset="0"/>
                <a:cs typeface="Century Gothic" charset="0"/>
              </a:rPr>
              <a:t>.</a:t>
            </a:r>
            <a:endParaRPr lang="en-US" i="1" dirty="0">
              <a:solidFill>
                <a:srgbClr val="7030A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26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5" y="0"/>
            <a:ext cx="492099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0575" y="5358581"/>
            <a:ext cx="4813709" cy="149941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31564" y="3097161"/>
            <a:ext cx="6637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Automated detection of pack-ice seals in satellite imagery using deep learning (</a:t>
            </a:r>
            <a:r>
              <a:rPr lang="en-US" dirty="0" err="1" smtClean="0">
                <a:latin typeface="Century Gothic" charset="0"/>
                <a:ea typeface="Century Gothic" charset="0"/>
                <a:cs typeface="Century Gothic" charset="0"/>
              </a:rPr>
              <a:t>TensorFlow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).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6298" y="235974"/>
            <a:ext cx="5968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7030A0"/>
                </a:solidFill>
                <a:latin typeface="Century Gothic" charset="0"/>
                <a:ea typeface="Century Gothic" charset="0"/>
                <a:cs typeface="Century Gothic" charset="0"/>
              </a:rPr>
              <a:t>Examples of imagery-enabled geosciences to be extended by the proposed CI development</a:t>
            </a:r>
            <a:r>
              <a:rPr lang="en-US" i="1" dirty="0" smtClean="0">
                <a:solidFill>
                  <a:srgbClr val="7030A0"/>
                </a:solidFill>
                <a:latin typeface="Century Gothic" charset="0"/>
                <a:ea typeface="Century Gothic" charset="0"/>
                <a:cs typeface="Century Gothic" charset="0"/>
              </a:rPr>
              <a:t>.</a:t>
            </a:r>
            <a:endParaRPr lang="en-US" i="1" dirty="0">
              <a:solidFill>
                <a:srgbClr val="7030A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3294" y="0"/>
            <a:ext cx="4920990" cy="299883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23768" y="2998840"/>
            <a:ext cx="2900516" cy="235974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8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5" y="0"/>
            <a:ext cx="492099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0575" y="5358581"/>
            <a:ext cx="4813709" cy="149941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31565" y="3855544"/>
            <a:ext cx="6637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Moulin discharge in Greenland classified with high-resolution satellite imagery.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66298" y="235974"/>
            <a:ext cx="5968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7030A0"/>
                </a:solidFill>
                <a:latin typeface="Century Gothic" charset="0"/>
                <a:ea typeface="Century Gothic" charset="0"/>
                <a:cs typeface="Century Gothic" charset="0"/>
              </a:rPr>
              <a:t>Examples of imagery-enabled geosciences to be extended by the proposed CI development</a:t>
            </a:r>
            <a:r>
              <a:rPr lang="en-US" i="1" dirty="0" smtClean="0">
                <a:solidFill>
                  <a:srgbClr val="7030A0"/>
                </a:solidFill>
                <a:latin typeface="Century Gothic" charset="0"/>
                <a:ea typeface="Century Gothic" charset="0"/>
                <a:cs typeface="Century Gothic" charset="0"/>
              </a:rPr>
              <a:t>.</a:t>
            </a:r>
            <a:endParaRPr lang="en-US" i="1" dirty="0">
              <a:solidFill>
                <a:srgbClr val="7030A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3294" y="0"/>
            <a:ext cx="4920990" cy="299883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2998839"/>
            <a:ext cx="2084439" cy="235974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5" y="0"/>
            <a:ext cx="492099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8846" y="5830528"/>
            <a:ext cx="6402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Volume changes from the </a:t>
            </a:r>
            <a:r>
              <a:rPr lang="en-US" dirty="0" err="1">
                <a:latin typeface="Century Gothic" charset="0"/>
                <a:ea typeface="Century Gothic" charset="0"/>
                <a:cs typeface="Century Gothic" charset="0"/>
              </a:rPr>
              <a:t>Vavilov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 Ice 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Cap calculated 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by co-registration and differencing of </a:t>
            </a:r>
            <a:r>
              <a:rPr lang="en-US" dirty="0" err="1">
                <a:latin typeface="Century Gothic" charset="0"/>
                <a:ea typeface="Century Gothic" charset="0"/>
                <a:cs typeface="Century Gothic" charset="0"/>
              </a:rPr>
              <a:t>DEMs.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6298" y="235974"/>
            <a:ext cx="5968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7030A0"/>
                </a:solidFill>
                <a:latin typeface="Century Gothic" charset="0"/>
                <a:ea typeface="Century Gothic" charset="0"/>
                <a:cs typeface="Century Gothic" charset="0"/>
              </a:rPr>
              <a:t>Examples of imagery-enabled geosciences to be extended by the proposed CI development</a:t>
            </a:r>
            <a:r>
              <a:rPr lang="en-US" i="1" dirty="0" smtClean="0">
                <a:solidFill>
                  <a:srgbClr val="7030A0"/>
                </a:solidFill>
                <a:latin typeface="Century Gothic" charset="0"/>
                <a:ea typeface="Century Gothic" charset="0"/>
                <a:cs typeface="Century Gothic" charset="0"/>
              </a:rPr>
              <a:t>.</a:t>
            </a:r>
            <a:endParaRPr lang="en-US" i="1" dirty="0">
              <a:solidFill>
                <a:srgbClr val="7030A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3294" y="0"/>
            <a:ext cx="4920990" cy="299883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0574" y="2998840"/>
            <a:ext cx="4813710" cy="235974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3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6850" y="5496233"/>
            <a:ext cx="9684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Create pipelines for imagery processing and feature extraction that leverages shared functionality.</a:t>
            </a:r>
            <a:endParaRPr 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51" y="1548990"/>
            <a:ext cx="6425184" cy="33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6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475</Words>
  <Application>Microsoft Macintosh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Century Gothic</vt:lpstr>
      <vt:lpstr>Arial</vt:lpstr>
      <vt:lpstr>Office Theme</vt:lpstr>
      <vt:lpstr>ICEBERG: Imagery Cyberinfrastructure and Extensible Building Blocks to Enhance Research in the Geosciences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ICEBERG: Imagery C</dc:title>
  <dc:creator>Microsoft Office User</dc:creator>
  <cp:lastModifiedBy>Microsoft Office User</cp:lastModifiedBy>
  <cp:revision>13</cp:revision>
  <dcterms:created xsi:type="dcterms:W3CDTF">2017-10-23T16:49:58Z</dcterms:created>
  <dcterms:modified xsi:type="dcterms:W3CDTF">2017-10-23T19:18:12Z</dcterms:modified>
</cp:coreProperties>
</file>